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8" r:id="rId4"/>
    <p:sldId id="259"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F1F11E-3EFC-402E-B1FD-53B061FA8E3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298172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F1F11E-3EFC-402E-B1FD-53B061FA8E3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298916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F1F11E-3EFC-402E-B1FD-53B061FA8E3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208391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F1F11E-3EFC-402E-B1FD-53B061FA8E3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744678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F1F11E-3EFC-402E-B1FD-53B061FA8E31}"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153340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F1F11E-3EFC-402E-B1FD-53B061FA8E3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3499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F1F11E-3EFC-402E-B1FD-53B061FA8E31}" type="datetimeFigureOut">
              <a:rPr lang="en-US" smtClean="0"/>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335144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F1F11E-3EFC-402E-B1FD-53B061FA8E31}" type="datetimeFigureOut">
              <a:rPr lang="en-US" smtClean="0"/>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41028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F1F11E-3EFC-402E-B1FD-53B061FA8E31}" type="datetimeFigureOut">
              <a:rPr lang="en-US" smtClean="0"/>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42352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F1F11E-3EFC-402E-B1FD-53B061FA8E3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224893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F1F11E-3EFC-402E-B1FD-53B061FA8E31}"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F3D91-26E4-4A95-AAA9-A4C27D716D24}" type="slidenum">
              <a:rPr lang="en-US" smtClean="0"/>
              <a:t>‹#›</a:t>
            </a:fld>
            <a:endParaRPr lang="en-US"/>
          </a:p>
        </p:txBody>
      </p:sp>
    </p:spTree>
    <p:extLst>
      <p:ext uri="{BB962C8B-B14F-4D97-AF65-F5344CB8AC3E}">
        <p14:creationId xmlns:p14="http://schemas.microsoft.com/office/powerpoint/2010/main" val="3860447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1F11E-3EFC-402E-B1FD-53B061FA8E31}" type="datetimeFigureOut">
              <a:rPr lang="en-US" smtClean="0"/>
              <a:t>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3F3D91-26E4-4A95-AAA9-A4C27D716D24}" type="slidenum">
              <a:rPr lang="en-US" smtClean="0"/>
              <a:t>‹#›</a:t>
            </a:fld>
            <a:endParaRPr lang="en-US"/>
          </a:p>
        </p:txBody>
      </p:sp>
    </p:spTree>
    <p:extLst>
      <p:ext uri="{BB962C8B-B14F-4D97-AF65-F5344CB8AC3E}">
        <p14:creationId xmlns:p14="http://schemas.microsoft.com/office/powerpoint/2010/main" val="796070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thanhnien.vn/giao-duc/virus-corona-tai-sao-truong-dh-cho-sinh-vien-nghi-con-pho-thong-lai-khong-1177265.html" TargetMode="External"/><Relationship Id="rId2" Type="http://schemas.openxmlformats.org/officeDocument/2006/relationships/hyperlink" Target="https://thanhnien.vn/giao-duc/nguoi-thay/" TargetMode="External"/><Relationship Id="rId1" Type="http://schemas.openxmlformats.org/officeDocument/2006/relationships/slideLayout" Target="../slideLayouts/slideLayout2.xml"/><Relationship Id="rId4" Type="http://schemas.openxmlformats.org/officeDocument/2006/relationships/hyperlink" Target="https://thanhnien.vn/suc-kho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6000">
              <a:srgbClr val="C4D6EB">
                <a:lumMod val="89000"/>
                <a:lumOff val="11000"/>
                <a:alpha val="41000"/>
              </a:srgbClr>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9"/>
            <a:ext cx="7772400" cy="1368151"/>
          </a:xfrm>
        </p:spPr>
        <p:txBody>
          <a:bodyPr>
            <a:noAutofit/>
          </a:bodyPr>
          <a:lstStyle/>
          <a:p>
            <a:r>
              <a:rPr lang="en-US" sz="3000" b="1" dirty="0" smtClean="0">
                <a:latin typeface="Times New Roman" panose="02020603050405020304" pitchFamily="18" charset="0"/>
                <a:cs typeface="Times New Roman" panose="02020603050405020304" pitchFamily="18" charset="0"/>
              </a:rPr>
              <a:t>ỦY BAN NHÂN DÂN QUẬN TÂN BÌNH</a:t>
            </a:r>
            <a:br>
              <a:rPr lang="en-US" sz="3000" b="1" dirty="0" smtClean="0">
                <a:latin typeface="Times New Roman" panose="02020603050405020304" pitchFamily="18" charset="0"/>
                <a:cs typeface="Times New Roman" panose="02020603050405020304" pitchFamily="18" charset="0"/>
              </a:rPr>
            </a:br>
            <a:r>
              <a:rPr lang="en-US" sz="3000" b="1" dirty="0" smtClean="0">
                <a:latin typeface="Times New Roman" panose="02020603050405020304" pitchFamily="18" charset="0"/>
                <a:cs typeface="Times New Roman" panose="02020603050405020304" pitchFamily="18" charset="0"/>
              </a:rPr>
              <a:t>TRƯỜNG MẦM NON 14</a:t>
            </a:r>
            <a:endParaRPr lang="en-US" sz="30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539552" y="1772816"/>
            <a:ext cx="8136904" cy="3456384"/>
          </a:xfrm>
        </p:spPr>
        <p:txBody>
          <a:bodyPr/>
          <a:lstStyle/>
          <a:p>
            <a:r>
              <a:rPr lang="en-US" sz="7200" b="1" dirty="0" smtClean="0">
                <a:solidFill>
                  <a:srgbClr val="FF0000"/>
                </a:solidFill>
                <a:latin typeface="Times New Roman" panose="02020603050405020304" pitchFamily="18" charset="0"/>
                <a:cs typeface="Times New Roman" panose="02020603050405020304" pitchFamily="18" charset="0"/>
              </a:rPr>
              <a:t>TUYÊN TRUYỀN</a:t>
            </a:r>
          </a:p>
          <a:p>
            <a:r>
              <a:rPr lang="en-US" sz="3600" b="1" dirty="0" smtClean="0">
                <a:solidFill>
                  <a:srgbClr val="002060"/>
                </a:solidFill>
                <a:latin typeface="Times New Roman" panose="02020603050405020304" pitchFamily="18" charset="0"/>
                <a:cs typeface="Times New Roman" panose="02020603050405020304" pitchFamily="18" charset="0"/>
              </a:rPr>
              <a:t>PHÒNG CHỐNG DỊCH BỆNH VIÊM ĐƯỜNG HÔ HẤP CẤP DO CHỦNG MỚI CỦA VIRUT CORONA GÂY RA</a:t>
            </a: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2483768" y="5373216"/>
            <a:ext cx="6198840" cy="72008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i="1" dirty="0" err="1" smtClean="0">
                <a:latin typeface="Times New Roman" panose="02020603050405020304" pitchFamily="18" charset="0"/>
                <a:cs typeface="Times New Roman" panose="02020603050405020304" pitchFamily="18" charset="0"/>
              </a:rPr>
              <a:t>Tân</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Bình</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ngày</a:t>
            </a:r>
            <a:r>
              <a:rPr lang="en-US" sz="2800" b="1" i="1" dirty="0" smtClean="0">
                <a:latin typeface="Times New Roman" panose="02020603050405020304" pitchFamily="18" charset="0"/>
                <a:cs typeface="Times New Roman" panose="02020603050405020304" pitchFamily="18" charset="0"/>
              </a:rPr>
              <a:t> 03 </a:t>
            </a:r>
            <a:r>
              <a:rPr lang="en-US" sz="2800" b="1" i="1" dirty="0" err="1" smtClean="0">
                <a:latin typeface="Times New Roman" panose="02020603050405020304" pitchFamily="18" charset="0"/>
                <a:cs typeface="Times New Roman" panose="02020603050405020304" pitchFamily="18" charset="0"/>
              </a:rPr>
              <a:t>tháng</a:t>
            </a:r>
            <a:r>
              <a:rPr lang="en-US" sz="2800" b="1" i="1" dirty="0" smtClean="0">
                <a:latin typeface="Times New Roman" panose="02020603050405020304" pitchFamily="18" charset="0"/>
                <a:cs typeface="Times New Roman" panose="02020603050405020304" pitchFamily="18" charset="0"/>
              </a:rPr>
              <a:t> 02 </a:t>
            </a:r>
            <a:r>
              <a:rPr lang="en-US" sz="2800" b="1" i="1" dirty="0" err="1" smtClean="0">
                <a:latin typeface="Times New Roman" panose="02020603050405020304" pitchFamily="18" charset="0"/>
                <a:cs typeface="Times New Roman" panose="02020603050405020304" pitchFamily="18" charset="0"/>
              </a:rPr>
              <a:t>năm</a:t>
            </a:r>
            <a:r>
              <a:rPr lang="en-US" sz="2800" b="1" i="1" dirty="0" smtClean="0">
                <a:latin typeface="Times New Roman" panose="02020603050405020304" pitchFamily="18" charset="0"/>
                <a:cs typeface="Times New Roman" panose="02020603050405020304" pitchFamily="18" charset="0"/>
              </a:rPr>
              <a:t> 2020 </a:t>
            </a:r>
            <a:endParaRPr lang="en-US"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78291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484160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solidFill>
                  <a:srgbClr val="FF0000"/>
                </a:solidFill>
              </a:rPr>
              <a:t>Một số điều cần biết về Coronavirus 2019 (2019-nCoV)</a:t>
            </a:r>
            <a:endParaRPr lang="en-US" b="1"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vi-VN" dirty="0">
                <a:latin typeface="+mj-lt"/>
              </a:rPr>
              <a:t>Đây là một loại virus đường hô hấp mới gây bệnh viêm đường hô hấp cấp ở người.</a:t>
            </a:r>
          </a:p>
          <a:p>
            <a:r>
              <a:rPr lang="vi-VN" dirty="0">
                <a:latin typeface="+mj-lt"/>
              </a:rPr>
              <a:t>Virus này ban đầu xuất hiện từ nguồn động vật, nhưng có khả năng lây lan từ người sang người. Ở người, virus lây từ người này sang người kia thông qua tiếp xúc với dịch cơ thể của người bệnh, việc ho, hắt hơi hay bắt tay có thể khiến người xung quanh mắc phơi nhiễm.</a:t>
            </a:r>
          </a:p>
          <a:p>
            <a:r>
              <a:rPr lang="vi-VN" dirty="0">
                <a:latin typeface="+mj-lt"/>
              </a:rPr>
              <a:t>Virus này được xác định có ổ dịch tại Vũ Hán, tỉnh Hồ Bắc, Trung Quốc và hiện nay đã lan ra 30/31 tỉnh thành của Trung Quốc (đã có nhiều trường hợp tử vong) và 18 quốc gia khác (trong đó có Việt Nam) có người dương tính với chủng mới virus Corona. </a:t>
            </a:r>
          </a:p>
          <a:p>
            <a:r>
              <a:rPr lang="vi-VN" dirty="0">
                <a:latin typeface="+mj-lt"/>
              </a:rPr>
              <a:t>Bệnh nhân mắc 2019-nCoV từ nhẹ đến nặng bao gồm các triệu chứng sốt, ho và khó thở. Các triệu chứng này có thể xuất hiện từ 2 đến 14 ngày sau khi tiếp xúc nguồn bệnh. Tới khi khởi phát, bệnh có thể diễn biến đến viêm phổi nặng, suy hô hấp tiến triển và tử vong đặc biệt ở những người có bệnh mạn tính, suy giảm miễn dịch. Hiện chưa có thuốc điều trị đặc hiệu và chưa có vắc xin phòng bệnh.</a:t>
            </a:r>
          </a:p>
          <a:p>
            <a:pPr marL="0" indent="0">
              <a:buNone/>
            </a:pPr>
            <a:endParaRPr lang="en-US" dirty="0"/>
          </a:p>
        </p:txBody>
      </p:sp>
    </p:spTree>
    <p:extLst>
      <p:ext uri="{BB962C8B-B14F-4D97-AF65-F5344CB8AC3E}">
        <p14:creationId xmlns:p14="http://schemas.microsoft.com/office/powerpoint/2010/main" val="320182606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par>
                                <p:cTn id="12" presetID="21" presetClass="entr" presetSubtype="1"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heel(1)">
                                      <p:cBhvr>
                                        <p:cTn id="14" dur="2000"/>
                                        <p:tgtEl>
                                          <p:spTgt spid="3">
                                            <p:txEl>
                                              <p:pRg st="1" end="1"/>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heel(1)">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78098"/>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PHÒNG CHỐNG DỊCH BỆNH</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23528" y="980728"/>
            <a:ext cx="8363272" cy="5616624"/>
          </a:xfrm>
        </p:spPr>
        <p:txBody>
          <a:bodyPr>
            <a:noAutofit/>
          </a:bodyPr>
          <a:lstStyle/>
          <a:p>
            <a:pPr marL="0" indent="0">
              <a:buNone/>
            </a:pPr>
            <a:r>
              <a:rPr lang="vi-VN" sz="2100" dirty="0">
                <a:latin typeface="+mj-lt"/>
              </a:rPr>
              <a:t>- Giữ ấm cơ thể;</a:t>
            </a:r>
          </a:p>
          <a:p>
            <a:pPr marL="0" indent="0">
              <a:buNone/>
            </a:pPr>
            <a:r>
              <a:rPr lang="vi-VN" sz="2100" dirty="0">
                <a:latin typeface="+mj-lt"/>
              </a:rPr>
              <a:t>- Rửa tay thường xuyên bằng xà phòng và nước sạch hoặc các loại nước rửa thay chứa cồn;</a:t>
            </a:r>
          </a:p>
          <a:p>
            <a:pPr marL="0" indent="0">
              <a:buNone/>
            </a:pPr>
            <a:r>
              <a:rPr lang="vi-VN" sz="2100" dirty="0">
                <a:latin typeface="+mj-lt"/>
              </a:rPr>
              <a:t>- Súc miệng bằng nước sát khuẩn;</a:t>
            </a:r>
          </a:p>
          <a:p>
            <a:pPr marL="0" indent="0">
              <a:buNone/>
            </a:pPr>
            <a:r>
              <a:rPr lang="vi-VN" sz="2100" dirty="0">
                <a:latin typeface="+mj-lt"/>
              </a:rPr>
              <a:t>- Ăn chín, uống sôi, ăn uống đủ dinh dưỡng, đặc biệt là giữ cho cổ họng ấm, không để cổ họng bị khô (uống nước nhiều lần, bất cứ khi nào thấy cổ họng bị khô; người lớn nên uống ấm, từ 50-80cc/lần; trẻ em từ 30-50cc/lần, tùy theo độ tuổi);</a:t>
            </a:r>
          </a:p>
          <a:p>
            <a:pPr marL="0" indent="0">
              <a:buNone/>
            </a:pPr>
            <a:r>
              <a:rPr lang="vi-VN" sz="2100" dirty="0">
                <a:latin typeface="+mj-lt"/>
              </a:rPr>
              <a:t>- Bổ sung thêm vitamin C cho cơ thể để nâng cao sức đề kháng; tránh thực phẩm chiên hoặc cay;</a:t>
            </a:r>
          </a:p>
          <a:p>
            <a:pPr marL="0" indent="0">
              <a:buNone/>
            </a:pPr>
            <a:r>
              <a:rPr lang="vi-VN" sz="2100" dirty="0">
                <a:latin typeface="+mj-lt"/>
              </a:rPr>
              <a:t>- Luyện tập thể dục thể thao hợp lý;</a:t>
            </a:r>
          </a:p>
          <a:p>
            <a:pPr marL="0" indent="0">
              <a:buNone/>
            </a:pPr>
            <a:r>
              <a:rPr lang="vi-VN" sz="2100" dirty="0">
                <a:latin typeface="+mj-lt"/>
              </a:rPr>
              <a:t>-  Tránh tiếp xúc với người bị sốt, ho;</a:t>
            </a:r>
          </a:p>
          <a:p>
            <a:pPr marL="0" indent="0">
              <a:buNone/>
            </a:pPr>
            <a:r>
              <a:rPr lang="vi-VN" sz="2100" dirty="0">
                <a:latin typeface="+mj-lt"/>
              </a:rPr>
              <a:t>- Đeo khẩu trang y tế khi sử dụng các phương tiện giao thông công cộng, nhất là khi phải tiếp xúc với người bị sốt, ho;</a:t>
            </a:r>
          </a:p>
          <a:p>
            <a:pPr marL="0" indent="0">
              <a:buNone/>
            </a:pPr>
            <a:r>
              <a:rPr lang="vi-VN" sz="2100" dirty="0">
                <a:latin typeface="+mj-lt"/>
              </a:rPr>
              <a:t>- Khi có dấu hiệu sốt, ho, khó thở cần liên lạc ngay với các cơ sở y tế gần nhất để được tư vấn, khám và điều trị.</a:t>
            </a:r>
          </a:p>
          <a:p>
            <a:endParaRPr lang="en-US" sz="2400" dirty="0"/>
          </a:p>
        </p:txBody>
      </p:sp>
    </p:spTree>
    <p:extLst>
      <p:ext uri="{BB962C8B-B14F-4D97-AF65-F5344CB8AC3E}">
        <p14:creationId xmlns:p14="http://schemas.microsoft.com/office/powerpoint/2010/main" val="206837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additive="base">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additive="base">
                                        <p:cTn id="5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grpId="0" nodeType="clickEffect">
                                  <p:stCondLst>
                                    <p:cond delay="0"/>
                                  </p:stCondLst>
                                  <p:childTnLst>
                                    <p:set>
                                      <p:cBhvr>
                                        <p:cTn id="61" dur="1" fill="hold">
                                          <p:stCondLst>
                                            <p:cond delay="0"/>
                                          </p:stCondLst>
                                        </p:cTn>
                                        <p:tgtEl>
                                          <p:spTgt spid="2"/>
                                        </p:tgtEl>
                                        <p:attrNameLst>
                                          <p:attrName>style.visibility</p:attrName>
                                        </p:attrNameLst>
                                      </p:cBhvr>
                                      <p:to>
                                        <p:strVal val="visible"/>
                                      </p:to>
                                    </p:set>
                                    <p:anim calcmode="lin" valueType="num">
                                      <p:cBhvr>
                                        <p:cTn id="62" dur="1000" fill="hold"/>
                                        <p:tgtEl>
                                          <p:spTgt spid="2"/>
                                        </p:tgtEl>
                                        <p:attrNameLst>
                                          <p:attrName>ppt_w</p:attrName>
                                        </p:attrNameLst>
                                      </p:cBhvr>
                                      <p:tavLst>
                                        <p:tav tm="0">
                                          <p:val>
                                            <p:fltVal val="0"/>
                                          </p:val>
                                        </p:tav>
                                        <p:tav tm="100000">
                                          <p:val>
                                            <p:strVal val="#ppt_w"/>
                                          </p:val>
                                        </p:tav>
                                      </p:tavLst>
                                    </p:anim>
                                    <p:anim calcmode="lin" valueType="num">
                                      <p:cBhvr>
                                        <p:cTn id="63" dur="1000" fill="hold"/>
                                        <p:tgtEl>
                                          <p:spTgt spid="2"/>
                                        </p:tgtEl>
                                        <p:attrNameLst>
                                          <p:attrName>ppt_h</p:attrName>
                                        </p:attrNameLst>
                                      </p:cBhvr>
                                      <p:tavLst>
                                        <p:tav tm="0">
                                          <p:val>
                                            <p:fltVal val="0"/>
                                          </p:val>
                                        </p:tav>
                                        <p:tav tm="100000">
                                          <p:val>
                                            <p:strVal val="#ppt_h"/>
                                          </p:val>
                                        </p:tav>
                                      </p:tavLst>
                                    </p:anim>
                                    <p:anim calcmode="lin" valueType="num">
                                      <p:cBhvr>
                                        <p:cTn id="64" dur="1000" fill="hold"/>
                                        <p:tgtEl>
                                          <p:spTgt spid="2"/>
                                        </p:tgtEl>
                                        <p:attrNameLst>
                                          <p:attrName>style.rotation</p:attrName>
                                        </p:attrNameLst>
                                      </p:cBhvr>
                                      <p:tavLst>
                                        <p:tav tm="0">
                                          <p:val>
                                            <p:fltVal val="90"/>
                                          </p:val>
                                        </p:tav>
                                        <p:tav tm="100000">
                                          <p:val>
                                            <p:fltVal val="0"/>
                                          </p:val>
                                        </p:tav>
                                      </p:tavLst>
                                    </p:anim>
                                    <p:animEffect transition="in" filter="fade">
                                      <p:cBhvr>
                                        <p:cTn id="65"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052736"/>
            <a:ext cx="8229600" cy="1143000"/>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KHÔNG NÊN</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536" y="2636912"/>
            <a:ext cx="8363272" cy="2908920"/>
          </a:xfrm>
        </p:spPr>
        <p:txBody>
          <a:bodyPr/>
          <a:lstStyle/>
          <a:p>
            <a:pPr>
              <a:buFontTx/>
              <a:buChar char="-"/>
            </a:pPr>
            <a:r>
              <a:rPr lang="vi-VN" dirty="0" smtClean="0">
                <a:latin typeface="+mj-lt"/>
              </a:rPr>
              <a:t>Chạm </a:t>
            </a:r>
            <a:r>
              <a:rPr lang="vi-VN" dirty="0">
                <a:latin typeface="+mj-lt"/>
              </a:rPr>
              <a:t>tay bẩn vào mắt, mũi, miêng</a:t>
            </a:r>
            <a:r>
              <a:rPr lang="vi-VN" dirty="0" smtClean="0">
                <a:latin typeface="+mj-lt"/>
              </a:rPr>
              <a:t>;</a:t>
            </a:r>
            <a:endParaRPr lang="en-US" dirty="0" smtClean="0">
              <a:latin typeface="+mj-lt"/>
            </a:endParaRPr>
          </a:p>
          <a:p>
            <a:pPr marL="0" indent="0">
              <a:buNone/>
            </a:pPr>
            <a:r>
              <a:rPr lang="vi-VN" dirty="0" smtClean="0">
                <a:latin typeface="+mj-lt"/>
              </a:rPr>
              <a:t>- </a:t>
            </a:r>
            <a:r>
              <a:rPr lang="vi-VN" dirty="0">
                <a:latin typeface="+mj-lt"/>
              </a:rPr>
              <a:t>Để cơ thể khát nước (vì khi màng trong cổ họng bị khô, virus sẽ dễ xâm nhập vào);</a:t>
            </a:r>
          </a:p>
          <a:p>
            <a:pPr marL="0" indent="0">
              <a:buNone/>
            </a:pPr>
            <a:r>
              <a:rPr lang="vi-VN" dirty="0">
                <a:latin typeface="+mj-lt"/>
              </a:rPr>
              <a:t>- Đến những chỗ đông người;</a:t>
            </a:r>
          </a:p>
          <a:p>
            <a:pPr marL="0" indent="0">
              <a:buNone/>
            </a:pPr>
            <a:endParaRPr lang="en-US" dirty="0"/>
          </a:p>
        </p:txBody>
      </p:sp>
    </p:spTree>
    <p:extLst>
      <p:ext uri="{BB962C8B-B14F-4D97-AF65-F5344CB8AC3E}">
        <p14:creationId xmlns:p14="http://schemas.microsoft.com/office/powerpoint/2010/main" val="87562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
                                        </p:tgtEl>
                                      </p:cBhvr>
                                    </p:animEffect>
                                    <p:anim calcmode="lin" valueType="num">
                                      <p:cBhvr>
                                        <p:cTn id="7" dur="1000"/>
                                        <p:tgtEl>
                                          <p:spTgt spid="2"/>
                                        </p:tgtEl>
                                        <p:attrNameLst>
                                          <p:attrName>ppt_x</p:attrName>
                                        </p:attrNameLst>
                                      </p:cBhvr>
                                      <p:tavLst>
                                        <p:tav tm="0">
                                          <p:val>
                                            <p:strVal val="ppt_x"/>
                                          </p:val>
                                        </p:tav>
                                        <p:tav tm="100000">
                                          <p:val>
                                            <p:strVal val="ppt_x"/>
                                          </p:val>
                                        </p:tav>
                                      </p:tavLst>
                                    </p:anim>
                                    <p:anim calcmode="lin" valueType="num">
                                      <p:cBhvr>
                                        <p:cTn id="8" dur="1000"/>
                                        <p:tgtEl>
                                          <p:spTgt spid="2"/>
                                        </p:tgtEl>
                                        <p:attrNameLst>
                                          <p:attrName>ppt_y</p:attrName>
                                        </p:attrNameLst>
                                      </p:cBhvr>
                                      <p:tavLst>
                                        <p:tav tm="0">
                                          <p:val>
                                            <p:strVal val="ppt_y"/>
                                          </p:val>
                                        </p:tav>
                                        <p:tav tm="100000">
                                          <p:val>
                                            <p:strVal val="ppt_y+.1"/>
                                          </p:val>
                                        </p:tav>
                                      </p:tavLst>
                                    </p:anim>
                                    <p:set>
                                      <p:cBhvr>
                                        <p:cTn id="9" dur="1" fill="hold">
                                          <p:stCondLst>
                                            <p:cond delay="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TRƯỜNG MẦM NON 14 THỰC HIỆN PHÒNG CHỐNG DỊCH BỆNH CORONA</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32500" lnSpcReduction="20000"/>
          </a:bodyPr>
          <a:lstStyle/>
          <a:p>
            <a:r>
              <a:rPr lang="vi-VN" sz="7100" dirty="0">
                <a:latin typeface="+mj-lt"/>
              </a:rPr>
              <a:t>Thành lập ban chỉ đạo phòng chống dịch bệnh khẩn cấp (có thành phần ban đại diện cha mẹ hoc sinh), phân công trách nhiệm cụ thể từng thành viên, nhằm theo dõi và tuyên truyền, giáo dục cho </a:t>
            </a:r>
            <a:r>
              <a:rPr lang="en-US" sz="7100" dirty="0" smtClean="0">
                <a:latin typeface="Times New Roman" panose="02020603050405020304" pitchFamily="18" charset="0"/>
                <a:cs typeface="Times New Roman" panose="02020603050405020304" pitchFamily="18" charset="0"/>
                <a:hlinkClick r:id="rId2"/>
              </a:rPr>
              <a:t>Cha</a:t>
            </a:r>
            <a:r>
              <a:rPr lang="en-US" sz="7100" dirty="0" smtClean="0">
                <a:latin typeface="Times New Roman" panose="02020603050405020304" pitchFamily="18" charset="0"/>
                <a:cs typeface="Times New Roman" panose="02020603050405020304" pitchFamily="18" charset="0"/>
              </a:rPr>
              <a:t> </a:t>
            </a:r>
            <a:r>
              <a:rPr lang="en-US" sz="7100" dirty="0" err="1" smtClean="0">
                <a:latin typeface="Times New Roman" panose="02020603050405020304" pitchFamily="18" charset="0"/>
                <a:cs typeface="Times New Roman" panose="02020603050405020304" pitchFamily="18" charset="0"/>
              </a:rPr>
              <a:t>mẹ</a:t>
            </a:r>
            <a:r>
              <a:rPr lang="en-US" sz="7100" dirty="0" smtClean="0">
                <a:latin typeface="Times New Roman" panose="02020603050405020304" pitchFamily="18" charset="0"/>
                <a:cs typeface="Times New Roman" panose="02020603050405020304" pitchFamily="18" charset="0"/>
              </a:rPr>
              <a:t> </a:t>
            </a:r>
            <a:r>
              <a:rPr lang="en-US" sz="7100" dirty="0" err="1" smtClean="0">
                <a:latin typeface="Times New Roman" panose="02020603050405020304" pitchFamily="18" charset="0"/>
                <a:cs typeface="Times New Roman" panose="02020603050405020304" pitchFamily="18" charset="0"/>
              </a:rPr>
              <a:t>học</a:t>
            </a:r>
            <a:r>
              <a:rPr lang="en-US" sz="7100" dirty="0" smtClean="0">
                <a:latin typeface="Times New Roman" panose="02020603050405020304" pitchFamily="18" charset="0"/>
                <a:cs typeface="Times New Roman" panose="02020603050405020304" pitchFamily="18" charset="0"/>
              </a:rPr>
              <a:t> </a:t>
            </a:r>
            <a:r>
              <a:rPr lang="en-US" sz="7100" dirty="0" err="1" smtClean="0">
                <a:latin typeface="Times New Roman" panose="02020603050405020304" pitchFamily="18" charset="0"/>
                <a:cs typeface="Times New Roman" panose="02020603050405020304" pitchFamily="18" charset="0"/>
              </a:rPr>
              <a:t>sinh</a:t>
            </a:r>
            <a:r>
              <a:rPr lang="en-US" sz="7100" dirty="0" smtClean="0">
                <a:latin typeface="Times New Roman" panose="02020603050405020304" pitchFamily="18" charset="0"/>
                <a:cs typeface="Times New Roman" panose="02020603050405020304" pitchFamily="18" charset="0"/>
              </a:rPr>
              <a:t> </a:t>
            </a:r>
            <a:r>
              <a:rPr lang="en-US" sz="7100" dirty="0" err="1" smtClean="0">
                <a:latin typeface="Times New Roman" panose="02020603050405020304" pitchFamily="18" charset="0"/>
                <a:cs typeface="Times New Roman" panose="02020603050405020304" pitchFamily="18" charset="0"/>
              </a:rPr>
              <a:t>và</a:t>
            </a:r>
            <a:r>
              <a:rPr lang="en-US" sz="7100" dirty="0" smtClean="0">
                <a:latin typeface="Times New Roman" panose="02020603050405020304" pitchFamily="18" charset="0"/>
                <a:cs typeface="Times New Roman" panose="02020603050405020304" pitchFamily="18" charset="0"/>
              </a:rPr>
              <a:t> CB – GV – NV </a:t>
            </a:r>
            <a:r>
              <a:rPr lang="vi-VN" sz="7100" dirty="0" smtClean="0">
                <a:latin typeface="+mj-lt"/>
              </a:rPr>
              <a:t>nhà </a:t>
            </a:r>
            <a:r>
              <a:rPr lang="vi-VN" sz="7100" dirty="0">
                <a:latin typeface="+mj-lt"/>
              </a:rPr>
              <a:t>trường về nguyên nhân, hậu quả và </a:t>
            </a:r>
            <a:r>
              <a:rPr lang="vi-VN" sz="7100" dirty="0">
                <a:latin typeface="+mj-lt"/>
                <a:hlinkClick r:id="rId3"/>
              </a:rPr>
              <a:t>các biện pháp phòng, chống dịch bệnh corona</a:t>
            </a:r>
            <a:r>
              <a:rPr lang="vi-VN" sz="7100" dirty="0">
                <a:latin typeface="+mj-lt"/>
              </a:rPr>
              <a:t>.</a:t>
            </a:r>
          </a:p>
          <a:p>
            <a:r>
              <a:rPr lang="vi-VN" sz="7100" dirty="0">
                <a:latin typeface="+mj-lt"/>
              </a:rPr>
              <a:t>Phân công lực lượng giáo viên, nhân viên trực cổng trường để quan sát học sinh khi vào trường, kiểm tra biểu hiện của học sinh như ho, sốt, cảm,…, hướng dẫn học sinh đeo khẩu trang và đến cơ sở y tế thăm khám, kiểm tra </a:t>
            </a:r>
            <a:r>
              <a:rPr lang="vi-VN" sz="7100" dirty="0">
                <a:latin typeface="+mj-lt"/>
                <a:hlinkClick r:id="rId4"/>
              </a:rPr>
              <a:t>sức khỏe</a:t>
            </a:r>
            <a:r>
              <a:rPr lang="vi-VN" sz="7100" dirty="0">
                <a:latin typeface="+mj-lt"/>
              </a:rPr>
              <a:t>.</a:t>
            </a:r>
          </a:p>
          <a:p>
            <a:r>
              <a:rPr lang="vi-VN" sz="7100" dirty="0">
                <a:latin typeface="+mj-lt"/>
              </a:rPr>
              <a:t>Nhân viên y tế trường học được trang bị đồ bảo hộ y tế; khi tiếp xúc, kiểm tra sức khỏe cho học sinh phải sử dụng bao tay y tế, khẩu trang, trang phục y tế; thường xuyên sát khuẩn để tránh lây nhiễm.</a:t>
            </a:r>
          </a:p>
          <a:p>
            <a:r>
              <a:rPr lang="vi-VN" sz="7100" dirty="0">
                <a:latin typeface="+mj-lt"/>
              </a:rPr>
              <a:t>Mở cửa sổ thông thoáng tất cả các lớp học, không mở máy lạnh.</a:t>
            </a:r>
          </a:p>
          <a:p>
            <a:endParaRPr lang="en-US" dirty="0"/>
          </a:p>
        </p:txBody>
      </p:sp>
    </p:spTree>
    <p:extLst>
      <p:ext uri="{BB962C8B-B14F-4D97-AF65-F5344CB8AC3E}">
        <p14:creationId xmlns:p14="http://schemas.microsoft.com/office/powerpoint/2010/main" val="283611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201</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ỦY BAN NHÂN DÂN QUẬN TÂN BÌNH TRƯỜNG MẦM NON 14</vt:lpstr>
      <vt:lpstr>PowerPoint Presentation</vt:lpstr>
      <vt:lpstr>Một số điều cần biết về Coronavirus 2019 (2019-nCoV)</vt:lpstr>
      <vt:lpstr>PHÒNG CHỐNG DỊCH BỆNH</vt:lpstr>
      <vt:lpstr>KHÔNG NÊN</vt:lpstr>
      <vt:lpstr>TRƯỜNG MẦM NON 14 THỰC HIỆN PHÒNG CHỐNG DỊCH BỆNH CORONA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ỦY BAN NHÂN DÂN QUẬN TÂN BÌNH TRƯỜNG MẦM NON 14</dc:title>
  <dc:creator>Admin</dc:creator>
  <cp:lastModifiedBy>Admin</cp:lastModifiedBy>
  <cp:revision>5</cp:revision>
  <dcterms:created xsi:type="dcterms:W3CDTF">2020-02-03T01:33:23Z</dcterms:created>
  <dcterms:modified xsi:type="dcterms:W3CDTF">2020-02-03T02:01:06Z</dcterms:modified>
</cp:coreProperties>
</file>